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custom-properties" Target="docProps/custom.xml"/><Relationship Id="rId2" Type="http://schemas.openxmlformats.org/officeDocument/2006/relationships/officeDocument" Target="ppt/presentation.xml"/><Relationship Id="rId1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0" roundtripDataSignature="AMtx7mh4wuSuJVghGFpeceAYO2UQEW/V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Montserrat-bold.fntdata"/><Relationship Id="rId3" Type="http://schemas.openxmlformats.org/officeDocument/2006/relationships/presProps" Target="presProps.xml"/><Relationship Id="rId21" Type="http://schemas.openxmlformats.org/officeDocument/2006/relationships/customXml" Target="../customXml/item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0" Type="http://customschemas.google.com/relationships/presentationmetadata" Target="metadata"/><Relationship Id="rId2" Type="http://schemas.openxmlformats.org/officeDocument/2006/relationships/viewProps" Target="viewProps.xml"/><Relationship Id="rId16" Type="http://schemas.openxmlformats.org/officeDocument/2006/relationships/slide" Target="slides/slide11.xml"/><Relationship Id="rId1" Type="http://schemas.openxmlformats.org/officeDocument/2006/relationships/theme" Target="theme/theme2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23" Type="http://schemas.openxmlformats.org/officeDocument/2006/relationships/customXml" Target="../customXml/item3.xml"/><Relationship Id="rId10" Type="http://schemas.openxmlformats.org/officeDocument/2006/relationships/slide" Target="slides/slide5.xml"/><Relationship Id="rId19" Type="http://schemas.openxmlformats.org/officeDocument/2006/relationships/font" Target="fonts/Montserrat-boldItalic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24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25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9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30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1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31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31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1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31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2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32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32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32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32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32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32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32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15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33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" name="Google Shape;94;p33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33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33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33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5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35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35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35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3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35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35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35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35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35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35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35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5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6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6" name="Google Shape;116;p36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36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7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7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37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7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7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7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7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7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7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8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39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40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1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41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2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42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3" name="Google Shape;143;p42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43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4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4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4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8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18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18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18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" name="Google Shape;31;p18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" name="Google Shape;32;p18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9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20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20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21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21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21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21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2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22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22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22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22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22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3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3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411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>
                <a:latin typeface="Montserrat"/>
                <a:ea typeface="Montserrat"/>
                <a:cs typeface="Montserrat"/>
                <a:sym typeface="Montserrat"/>
              </a:rPr>
              <a:t>AWS IAM Best Practices</a:t>
            </a:r>
            <a:endParaRPr b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"/>
          <p:cNvSpPr txBox="1"/>
          <p:nvPr>
            <p:ph type="title"/>
          </p:nvPr>
        </p:nvSpPr>
        <p:spPr>
          <a:xfrm>
            <a:off x="595600" y="305725"/>
            <a:ext cx="65409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Giving permissions more than required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10"/>
          <p:cNvSpPr txBox="1"/>
          <p:nvPr>
            <p:ph idx="1" type="body"/>
          </p:nvPr>
        </p:nvSpPr>
        <p:spPr>
          <a:xfrm>
            <a:off x="938500" y="1247125"/>
            <a:ext cx="46230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Creating IAM users without analyzing the privileges may be faster but unrestricted access to AWS significantly increases the potential loss in the future of lost or stolen user credentials.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"/>
          <p:cNvSpPr txBox="1"/>
          <p:nvPr>
            <p:ph type="title"/>
          </p:nvPr>
        </p:nvSpPr>
        <p:spPr>
          <a:xfrm>
            <a:off x="563450" y="397025"/>
            <a:ext cx="6326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Remove Unnecessary Credentials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1"/>
          <p:cNvSpPr txBox="1"/>
          <p:nvPr>
            <p:ph idx="1" type="body"/>
          </p:nvPr>
        </p:nvSpPr>
        <p:spPr>
          <a:xfrm>
            <a:off x="938500" y="1189425"/>
            <a:ext cx="5158800" cy="3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hould not make someone part of the organisation w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hen they are not a part of the organisation because they may get the information which they should not get.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Use AWS 'certification report' which assists us with following the lifecycle of passwords and access keys.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"/>
          <p:cNvSpPr txBox="1"/>
          <p:nvPr>
            <p:ph idx="1" type="body"/>
          </p:nvPr>
        </p:nvSpPr>
        <p:spPr>
          <a:xfrm>
            <a:off x="938500" y="1157300"/>
            <a:ext cx="4946400" cy="3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If we attempt to create another report within four hours, the last-produced report will be imparted to the client.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AWS IAM inside checks when the last report was produced and takes a choice if to create another one or not.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12"/>
          <p:cNvSpPr txBox="1"/>
          <p:nvPr>
            <p:ph type="title"/>
          </p:nvPr>
        </p:nvSpPr>
        <p:spPr>
          <a:xfrm>
            <a:off x="563450" y="397025"/>
            <a:ext cx="6326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Remove Unnecessary Credentials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"/>
          <p:cNvSpPr txBox="1"/>
          <p:nvPr>
            <p:ph type="title"/>
          </p:nvPr>
        </p:nvSpPr>
        <p:spPr>
          <a:xfrm>
            <a:off x="724175" y="487875"/>
            <a:ext cx="57357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Enable MFA.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Use policy conditions.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Groups to assign permissions.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Privileges beyond required.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Remove Unnecessary Credentials.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"/>
          <p:cNvSpPr txBox="1"/>
          <p:nvPr>
            <p:ph idx="1" type="body"/>
          </p:nvPr>
        </p:nvSpPr>
        <p:spPr>
          <a:xfrm>
            <a:off x="938500" y="1221575"/>
            <a:ext cx="5276700" cy="3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f want to use as it adds another security layer.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Understand that most breaches happen because of compromises in the authentication.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Multi-factor authentication for all privileged IAM clients or users.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3"/>
          <p:cNvSpPr txBox="1"/>
          <p:nvPr>
            <p:ph type="title"/>
          </p:nvPr>
        </p:nvSpPr>
        <p:spPr>
          <a:xfrm>
            <a:off x="724175" y="487875"/>
            <a:ext cx="57357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Enable MFA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"/>
          <p:cNvSpPr txBox="1"/>
          <p:nvPr>
            <p:ph type="title"/>
          </p:nvPr>
        </p:nvSpPr>
        <p:spPr>
          <a:xfrm>
            <a:off x="670625" y="337875"/>
            <a:ext cx="46293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MFA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4"/>
          <p:cNvSpPr txBox="1"/>
          <p:nvPr>
            <p:ph idx="1" type="body"/>
          </p:nvPr>
        </p:nvSpPr>
        <p:spPr>
          <a:xfrm>
            <a:off x="820625" y="1050125"/>
            <a:ext cx="5383800" cy="29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MFA is based on Security token-based validation.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In Security token-based validation six-digit random number is produced dependent on a password generation algorithm. 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Must be entered in by the user on the console when they are signing in.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"/>
          <p:cNvSpPr txBox="1"/>
          <p:nvPr>
            <p:ph type="title"/>
          </p:nvPr>
        </p:nvSpPr>
        <p:spPr>
          <a:xfrm>
            <a:off x="938500" y="445025"/>
            <a:ext cx="46293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MFA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5"/>
          <p:cNvSpPr txBox="1"/>
          <p:nvPr>
            <p:ph idx="1" type="body"/>
          </p:nvPr>
        </p:nvSpPr>
        <p:spPr>
          <a:xfrm>
            <a:off x="938500" y="1232300"/>
            <a:ext cx="4946400" cy="3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 MFA device can either be physical equipment or a virtual gadget, which is assigned to the IAM client or AWS root account client.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 virtual gadget can be a cell phone with the authenticator app running in it.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 txBox="1"/>
          <p:nvPr>
            <p:ph type="title"/>
          </p:nvPr>
        </p:nvSpPr>
        <p:spPr>
          <a:xfrm>
            <a:off x="681325" y="380725"/>
            <a:ext cx="46293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Policy Conditions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6"/>
          <p:cNvSpPr txBox="1"/>
          <p:nvPr>
            <p:ph idx="1" type="body"/>
          </p:nvPr>
        </p:nvSpPr>
        <p:spPr>
          <a:xfrm>
            <a:off x="938500" y="1386425"/>
            <a:ext cx="46980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To add greater security, AWS has added a discretionary segment called 'Conditions' to policies.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When we use these policies we get boolean output that is ‘true’ or ‘false’.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"/>
          <p:cNvSpPr txBox="1"/>
          <p:nvPr>
            <p:ph type="ctrTitle"/>
          </p:nvPr>
        </p:nvSpPr>
        <p:spPr>
          <a:xfrm>
            <a:off x="736100" y="1200800"/>
            <a:ext cx="48897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Other conditional operators that can be used are: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String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Numeric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Boolean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Binary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0" lang="en" sz="1800">
                <a:latin typeface="Montserrat"/>
                <a:ea typeface="Montserrat"/>
                <a:cs typeface="Montserrat"/>
                <a:sym typeface="Montserrat"/>
              </a:rPr>
              <a:t>IP address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7"/>
          <p:cNvSpPr txBox="1"/>
          <p:nvPr>
            <p:ph idx="4294967295" type="title"/>
          </p:nvPr>
        </p:nvSpPr>
        <p:spPr>
          <a:xfrm>
            <a:off x="681325" y="380725"/>
            <a:ext cx="46293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Policy Conditions</a:t>
            </a:r>
            <a:endParaRPr sz="24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"/>
          <p:cNvSpPr txBox="1"/>
          <p:nvPr>
            <p:ph type="title"/>
          </p:nvPr>
        </p:nvSpPr>
        <p:spPr>
          <a:xfrm>
            <a:off x="627750" y="445025"/>
            <a:ext cx="6594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Groups when assigning permissions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8"/>
          <p:cNvSpPr txBox="1"/>
          <p:nvPr>
            <p:ph idx="1" type="body"/>
          </p:nvPr>
        </p:nvSpPr>
        <p:spPr>
          <a:xfrm>
            <a:off x="771525" y="1414475"/>
            <a:ext cx="4350600" cy="27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It is always easier to give work to a group rather than giving work to different people.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It is not just easy but it is safer and sensible as well.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"/>
          <p:cNvSpPr txBox="1"/>
          <p:nvPr>
            <p:ph type="title"/>
          </p:nvPr>
        </p:nvSpPr>
        <p:spPr>
          <a:xfrm>
            <a:off x="413450" y="402150"/>
            <a:ext cx="73767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Giving permissions more than required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9"/>
          <p:cNvSpPr txBox="1"/>
          <p:nvPr>
            <p:ph idx="1" type="body"/>
          </p:nvPr>
        </p:nvSpPr>
        <p:spPr>
          <a:xfrm>
            <a:off x="670600" y="1189425"/>
            <a:ext cx="55122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f we give more than the required power or freedom to children to make decisions then there are chances that the children will create problems.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Common mistakes made when provisioning AWS users is granting them more privileges than are strictly necessary.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7" ma:contentTypeDescription="Create a new document." ma:contentTypeScope="" ma:versionID="4aa9156728ec40ec10fea053bf01ab89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25bd8e2f098c81b399dd4c6c22e9087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uration xmlns="92b31412-8c8f-44f1-a883-141cef3f34cc" xsi:nil="true"/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</documentManagement>
</p:properties>
</file>

<file path=customXml/itemProps1.xml><?xml version="1.0" encoding="utf-8"?>
<ds:datastoreItem xmlns:ds="http://schemas.openxmlformats.org/officeDocument/2006/customXml" ds:itemID="{1DF411E8-E7A6-4D68-93A5-70F48443F3AE}"/>
</file>

<file path=customXml/itemProps2.xml><?xml version="1.0" encoding="utf-8"?>
<ds:datastoreItem xmlns:ds="http://schemas.openxmlformats.org/officeDocument/2006/customXml" ds:itemID="{691532ED-B017-4CBB-8F42-B126A76920C8}"/>
</file>

<file path=customXml/itemProps3.xml><?xml version="1.0" encoding="utf-8"?>
<ds:datastoreItem xmlns:ds="http://schemas.openxmlformats.org/officeDocument/2006/customXml" ds:itemID="{FD4A8E7D-E0C9-4A89-B28A-01484B0EB021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